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5" r:id="rId10"/>
    <p:sldId id="268" r:id="rId11"/>
    <p:sldId id="269" r:id="rId12"/>
    <p:sldId id="270" r:id="rId13"/>
    <p:sldId id="271" r:id="rId14"/>
    <p:sldId id="273" r:id="rId15"/>
    <p:sldId id="275" r:id="rId16"/>
    <p:sldId id="276" r:id="rId17"/>
    <p:sldId id="277" r:id="rId18"/>
    <p:sldId id="278" r:id="rId19"/>
    <p:sldId id="274" r:id="rId20"/>
    <p:sldId id="272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868751-0375-4B89-925F-E257EDA01A60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D7E11027-E31F-4988-80BC-2558CABA0AFC}">
          <p14:sldIdLst>
            <p14:sldId id="261"/>
            <p14:sldId id="266"/>
            <p14:sldId id="267"/>
            <p14:sldId id="265"/>
            <p14:sldId id="268"/>
            <p14:sldId id="269"/>
            <p14:sldId id="270"/>
            <p14:sldId id="271"/>
            <p14:sldId id="273"/>
            <p14:sldId id="275"/>
            <p14:sldId id="276"/>
            <p14:sldId id="277"/>
            <p14:sldId id="278"/>
            <p14:sldId id="274"/>
            <p14:sldId id="27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8600F-E01E-4941-9F10-8B03A1E11E6D}" v="218" dt="2025-06-04T03:48:18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02" autoAdjust="0"/>
    <p:restoredTop sz="94660"/>
  </p:normalViewPr>
  <p:slideViewPr>
    <p:cSldViewPr snapToGrid="0">
      <p:cViewPr varScale="1">
        <p:scale>
          <a:sx n="97" d="100"/>
          <a:sy n="97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44217-0592-4D75-BA9E-813806D89828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6E28-6CC5-4822-B778-E5BBFB7E8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5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6E28-6CC5-4822-B778-E5BBFB7E80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0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Python program that opens every </a:t>
            </a:r>
            <a:r>
              <a:rPr lang="en-US" dirty="0" err="1"/>
              <a:t>sql</a:t>
            </a:r>
            <a:r>
              <a:rPr lang="en-US" dirty="0"/>
              <a:t> file in your folder, figures out what views or tables you want, builds a dependency chain based on how they reference each other, and then runs them in order in your database — while also testing them and documenting them along the way.  </a:t>
            </a:r>
          </a:p>
          <a:p>
            <a:endParaRPr lang="en-US" dirty="0"/>
          </a:p>
          <a:p>
            <a:r>
              <a:rPr lang="en-US" dirty="0" err="1"/>
              <a:t>dbt</a:t>
            </a:r>
            <a:r>
              <a:rPr lang="en-US" dirty="0"/>
              <a:t> doesn't run inside the database — it tells the database what to do, based on your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6E28-6CC5-4822-B778-E5BBFB7E80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7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Dbt</a:t>
            </a:r>
            <a:r>
              <a:rPr lang="en-US" dirty="0"/>
              <a:t> separates the logic from the platform.  How difficult would it be to change your EDW platform from SQL Server to AWS or Snowflake?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6E28-6CC5-4822-B778-E5BBFB7E80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6E28-6CC5-4822-B778-E5BBFB7E80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8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5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2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5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2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1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ricbragas/" TargetMode="External"/><Relationship Id="rId2" Type="http://schemas.openxmlformats.org/officeDocument/2006/relationships/hyperlink" Target="https://github.com/SQLLead/dbt_for_beginn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getdbt.com/learn/dashboard" TargetMode="External"/><Relationship Id="rId7" Type="http://schemas.openxmlformats.org/officeDocument/2006/relationships/hyperlink" Target="https://www.getdbt.com/signu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ignup.snowflake.com/?utm_cta=trial-en-www-homepage-top-right-nav-ss-evg&amp;_ga=2.74406678.547897382.1657561304-1006975775.1656432605&amp;_gac=1.254279162.1656541671.Cj0KCQjw8O-VBhCpARIsACMvVLPE7vSFoPt6gqlowxPDlHT6waZ2_Kd3-4926XLVs0QvlzvTvIKg7pgaAqd2EALw_wcB" TargetMode="External"/><Relationship Id="rId5" Type="http://schemas.openxmlformats.org/officeDocument/2006/relationships/hyperlink" Target="https://docs.getdbt.com/guides/sl-snowflake-qs?_hsmi=352021535&amp;step=2&amp;utm_campaign=9877151-fy-2026_semantic-layer-workshop-monthly_aw&amp;utm_content=352021535&amp;utm_medium=email&amp;utm_source=hs_automation" TargetMode="External"/><Relationship Id="rId4" Type="http://schemas.openxmlformats.org/officeDocument/2006/relationships/hyperlink" Target="https://pushmetrics.io/learn/jinja/what-is-jinja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17" name="Picture 16" descr="An abstract burst of blue and pink">
            <a:extLst>
              <a:ext uri="{FF2B5EF4-FFF2-40B4-BE49-F238E27FC236}">
                <a16:creationId xmlns:a16="http://schemas.microsoft.com/office/drawing/2014/main" id="{DD0767D4-1A04-5729-0271-AF98933E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909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AB476BF-4EE2-5243-CABB-6CC72C39B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832E3-7E21-52AC-F536-0660E0D88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6780" y="978409"/>
            <a:ext cx="4496529" cy="3678268"/>
          </a:xfrm>
        </p:spPr>
        <p:txBody>
          <a:bodyPr anchor="t">
            <a:normAutofit/>
          </a:bodyPr>
          <a:lstStyle/>
          <a:p>
            <a:r>
              <a:rPr lang="en-US" sz="6000"/>
              <a:t>dbt for Beginners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62A4D-47F7-84E9-315B-E1E48ACD9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3288" y="4729138"/>
            <a:ext cx="4488812" cy="1150453"/>
          </a:xfrm>
        </p:spPr>
        <p:txBody>
          <a:bodyPr anchor="b">
            <a:normAutofit/>
          </a:bodyPr>
          <a:lstStyle/>
          <a:p>
            <a:r>
              <a:rPr lang="en-US"/>
              <a:t>A modern approach to data transformation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D28EA4-6F96-F7C6-1D07-5BA5C2738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6781" y="508090"/>
            <a:ext cx="449275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FF93C5-0576-D227-80A7-4CFBA879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0119" y="6209925"/>
            <a:ext cx="44927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326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E4A06-D976-E6E1-DE6D-360ECA62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568" y="905762"/>
            <a:ext cx="3566452" cy="298558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How dbt Fits into a Modern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0D4A7-246D-05C5-F38C-8A3D62E20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3568" y="4558345"/>
            <a:ext cx="3566453" cy="174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…this is just one example!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BD0C058D-27D4-3139-E199-E2C11099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474C9ADE-B9E7-1357-5617-6850680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170" y="1031240"/>
            <a:ext cx="7333488" cy="48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E94E0531-D614-3CB6-996E-FF0184A3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0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F866-0C05-6653-2700-05C0D3D9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vs </a:t>
            </a:r>
            <a:r>
              <a:rPr lang="en-US" dirty="0" err="1"/>
              <a:t>dbt</a:t>
            </a:r>
            <a:r>
              <a:rPr lang="en-US" dirty="0"/>
              <a:t>: What Carries Over?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9043-C01D-A678-2D04-7015047F9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Know: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1D685-8B66-9506-B2FD-6BD65DC64C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T-SQL SELECTs</a:t>
            </a:r>
          </a:p>
          <a:p>
            <a:r>
              <a:rPr lang="en-US" dirty="0"/>
              <a:t>CTEs, joins</a:t>
            </a:r>
          </a:p>
          <a:p>
            <a:r>
              <a:rPr lang="en-US" dirty="0"/>
              <a:t>Views, tables</a:t>
            </a:r>
          </a:p>
          <a:p>
            <a:r>
              <a:rPr lang="en-US" dirty="0"/>
              <a:t>Stored Procs</a:t>
            </a:r>
          </a:p>
          <a:p>
            <a:r>
              <a:rPr lang="en-US" dirty="0"/>
              <a:t>SQL Agent Jobs</a:t>
            </a:r>
          </a:p>
          <a:p>
            <a:r>
              <a:rPr lang="en-US" dirty="0"/>
              <a:t>Inline comments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7773B-3ED8-581E-7A23-53E46EA6C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dbt</a:t>
            </a:r>
            <a:r>
              <a:rPr lang="en-US" dirty="0"/>
              <a:t>, they are: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7811A-AAC7-EF3A-8E80-89C84A974A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SQL models</a:t>
            </a:r>
          </a:p>
          <a:p>
            <a:r>
              <a:rPr lang="en-US" dirty="0"/>
              <a:t>Same</a:t>
            </a:r>
          </a:p>
          <a:p>
            <a:r>
              <a:rPr lang="en-US" dirty="0"/>
              <a:t>Controlled with config.</a:t>
            </a:r>
          </a:p>
          <a:p>
            <a:r>
              <a:rPr lang="en-US" dirty="0"/>
              <a:t>Replaced by modular models</a:t>
            </a:r>
          </a:p>
          <a:p>
            <a:r>
              <a:rPr lang="en-US" dirty="0"/>
              <a:t>Replaced by </a:t>
            </a:r>
            <a:r>
              <a:rPr lang="en-US" dirty="0" err="1"/>
              <a:t>dbt</a:t>
            </a:r>
            <a:r>
              <a:rPr lang="en-US" dirty="0"/>
              <a:t> Cloud jobs or GitHub Actions</a:t>
            </a:r>
          </a:p>
          <a:p>
            <a:r>
              <a:rPr lang="en-US" dirty="0"/>
              <a:t>Same, plus YAML doc blocks </a:t>
            </a:r>
          </a:p>
        </p:txBody>
      </p:sp>
    </p:spTree>
    <p:extLst>
      <p:ext uri="{BB962C8B-B14F-4D97-AF65-F5344CB8AC3E}">
        <p14:creationId xmlns:p14="http://schemas.microsoft.com/office/powerpoint/2010/main" val="200032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5AF0-40B9-7B75-DE17-A36452EE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839712" cy="2459736"/>
          </a:xfrm>
        </p:spPr>
        <p:txBody>
          <a:bodyPr/>
          <a:lstStyle/>
          <a:p>
            <a:r>
              <a:rPr lang="en-US" dirty="0"/>
              <a:t>General </a:t>
            </a:r>
            <a:r>
              <a:rPr lang="en-US" dirty="0" err="1"/>
              <a:t>dbt</a:t>
            </a:r>
            <a:r>
              <a:rPr lang="en-US" dirty="0"/>
              <a:t> Commands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E034BB-2862-5B37-537C-5C2864186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71408"/>
              </p:ext>
            </p:extLst>
          </p:nvPr>
        </p:nvGraphicFramePr>
        <p:xfrm>
          <a:off x="1953768" y="1853522"/>
          <a:ext cx="8284464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629">
                  <a:extLst>
                    <a:ext uri="{9D8B030D-6E8A-4147-A177-3AD203B41FA5}">
                      <a16:colId xmlns:a16="http://schemas.microsoft.com/office/drawing/2014/main" val="1819627440"/>
                    </a:ext>
                  </a:extLst>
                </a:gridCol>
                <a:gridCol w="5033835">
                  <a:extLst>
                    <a:ext uri="{9D8B030D-6E8A-4147-A177-3AD203B41FA5}">
                      <a16:colId xmlns:a16="http://schemas.microsoft.com/office/drawing/2014/main" val="226467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73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run</a:t>
                      </a:r>
                      <a:br>
                        <a:rPr lang="en-US" dirty="0"/>
                      </a:br>
                      <a:r>
                        <a:rPr lang="en-US" dirty="0" err="1"/>
                        <a:t>dbt</a:t>
                      </a:r>
                      <a:r>
                        <a:rPr lang="en-US" dirty="0"/>
                        <a:t> run </a:t>
                      </a:r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--select </a:t>
                      </a:r>
                      <a:r>
                        <a:rPr lang="en-US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[</a:t>
                      </a:r>
                      <a:r>
                        <a:rPr lang="en-US" i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model_name</a:t>
                      </a:r>
                      <a:r>
                        <a:rPr lang="en-US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Runs all models and materializes the results</a:t>
                      </a:r>
                      <a:br>
                        <a:rPr lang="en-US" dirty="0"/>
                      </a:br>
                      <a:r>
                        <a:rPr lang="en-US" dirty="0"/>
                        <a:t>Runs and materializes a specific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70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docs 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Compiles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6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Runs all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compile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Compiles all SQL statements to “Target” folder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1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seed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Loads local file(s), aka “seeds”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072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Tracks and records changes to SCD’s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95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Retries nodes that failed in the last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9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compile + seed + run + snapshot +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5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Confirms </a:t>
                      </a:r>
                      <a:r>
                        <a:rPr lang="en-US" dirty="0" err="1"/>
                        <a:t>dbt</a:t>
                      </a:r>
                      <a:r>
                        <a:rPr lang="en-US" dirty="0"/>
                        <a:t> install, project structure, EDW connection, and required settings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44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dbt</a:t>
                      </a:r>
                      <a:r>
                        <a:rPr lang="en-US" dirty="0"/>
                        <a:t> deps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Downloads and installs packages, makes avail.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40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32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1E7B-FE19-0793-D88B-8F4D7F69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On With the Demo!!!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1E165-4A71-B887-85BF-14F57019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Snowflake source tables:</a:t>
            </a:r>
          </a:p>
          <a:p>
            <a:pPr lvl="1"/>
            <a:r>
              <a:rPr lang="en-US" dirty="0"/>
              <a:t>Customers</a:t>
            </a:r>
          </a:p>
          <a:p>
            <a:pPr lvl="1"/>
            <a:r>
              <a:rPr lang="en-US" dirty="0"/>
              <a:t>Sales Order Headers</a:t>
            </a:r>
          </a:p>
          <a:p>
            <a:pPr lvl="1"/>
            <a:r>
              <a:rPr lang="en-US" dirty="0"/>
              <a:t>Sales Order Details</a:t>
            </a:r>
          </a:p>
          <a:p>
            <a:r>
              <a:rPr lang="en-US" dirty="0"/>
              <a:t>Local seed files:</a:t>
            </a:r>
          </a:p>
          <a:p>
            <a:pPr lvl="1"/>
            <a:r>
              <a:rPr lang="en-US" dirty="0"/>
              <a:t>Sales Regions (determined by zip code)</a:t>
            </a:r>
          </a:p>
          <a:p>
            <a:pPr lvl="1"/>
            <a:r>
              <a:rPr lang="en-US" dirty="0"/>
              <a:t>(3) web logs (for append-only table)</a:t>
            </a:r>
          </a:p>
          <a:p>
            <a:r>
              <a:rPr lang="en-US" dirty="0"/>
              <a:t>Objects not yet materialized</a:t>
            </a:r>
          </a:p>
          <a:p>
            <a:r>
              <a:rPr lang="en-US" dirty="0"/>
              <a:t>Demo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Import seed 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Process models (note the execution order)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Generate documentation, view DAG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Test it (built-in and custom)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Cause a test failure, then fix it</a:t>
            </a:r>
          </a:p>
          <a:p>
            <a:pPr lvl="2"/>
            <a:r>
              <a:rPr lang="en-US" i="1" dirty="0" err="1"/>
              <a:t>customer_state</a:t>
            </a:r>
            <a:r>
              <a:rPr lang="en-US" dirty="0"/>
              <a:t> can’t be unique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87ADF-DF53-B926-D031-8E8D89B2E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4733924"/>
            <a:ext cx="5020056" cy="1612011"/>
          </a:xfrm>
        </p:spPr>
        <p:txBody>
          <a:bodyPr/>
          <a:lstStyle/>
          <a:p>
            <a:r>
              <a:rPr lang="en-US" dirty="0"/>
              <a:t>A Contrived </a:t>
            </a:r>
            <a:r>
              <a:rPr lang="en-US" dirty="0" err="1"/>
              <a:t>dbt</a:t>
            </a:r>
            <a:r>
              <a:rPr lang="en-US" dirty="0"/>
              <a:t> Project for Demonstration Purposes That Makes Little Overall Sense, So Don’t Overanalyze It</a:t>
            </a:r>
          </a:p>
        </p:txBody>
      </p:sp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AC9037FD-AA0F-4BAC-EB20-4161A6F4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28695"/>
            <a:ext cx="1986154" cy="198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08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32ED-9F45-2156-4E80-6774F88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Uhhh</a:t>
            </a:r>
            <a:r>
              <a:rPr lang="en-US" dirty="0"/>
              <a:t>…What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A50CA-D186-306F-FEC0-443BDFDC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read all the YML files, compiled the SQL</a:t>
            </a:r>
          </a:p>
          <a:p>
            <a:r>
              <a:rPr lang="en-US" dirty="0"/>
              <a:t>Models were materialized based on YML spec</a:t>
            </a:r>
            <a:endParaRPr lang="en-US" i="1" dirty="0"/>
          </a:p>
          <a:p>
            <a:pPr lvl="1"/>
            <a:r>
              <a:rPr lang="en-US" i="1" dirty="0" err="1"/>
              <a:t>stg_web_logs</a:t>
            </a:r>
            <a:r>
              <a:rPr lang="en-US" i="1" dirty="0"/>
              <a:t> </a:t>
            </a:r>
            <a:r>
              <a:rPr lang="en-US" dirty="0"/>
              <a:t>materializes as a view, as does </a:t>
            </a:r>
            <a:r>
              <a:rPr lang="en-US" i="1" dirty="0" err="1"/>
              <a:t>stg_sales_regions</a:t>
            </a:r>
            <a:endParaRPr lang="en-US" i="1" dirty="0"/>
          </a:p>
          <a:p>
            <a:r>
              <a:rPr lang="en-US" dirty="0"/>
              <a:t>Objects were [re-]created and the source queries were executed</a:t>
            </a:r>
          </a:p>
          <a:p>
            <a:r>
              <a:rPr lang="en-US" dirty="0"/>
              <a:t>Built-in and custom tests were executed</a:t>
            </a:r>
          </a:p>
          <a:p>
            <a:r>
              <a:rPr lang="en-US" dirty="0"/>
              <a:t>A </a:t>
            </a:r>
            <a:r>
              <a:rPr lang="en-US" dirty="0" err="1"/>
              <a:t>dbt</a:t>
            </a:r>
            <a:r>
              <a:rPr lang="en-US" dirty="0"/>
              <a:t> macro resembling a T-SQL function was created and used without being saved anywhere</a:t>
            </a:r>
          </a:p>
          <a:p>
            <a:r>
              <a:rPr lang="en-US" dirty="0">
                <a:cs typeface="Courier New" panose="02070309020205020404" pitchFamily="49" charset="0"/>
              </a:rPr>
              <a:t>Execution order was dictated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{{ ref() }}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{{ source() }}</a:t>
            </a:r>
            <a:r>
              <a:rPr lang="en-US" dirty="0">
                <a:cs typeface="Courier New" panose="02070309020205020404" pitchFamily="49" charset="0"/>
              </a:rPr>
              <a:t> Jinja tags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Also used for determining the DAG and how potential parallelism is determined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12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1DEB-9B70-E052-BF88-836B78DE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dbt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495E-5A45-7AE7-563E-F7F09A4B9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75104"/>
            <a:ext cx="11155680" cy="435254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/>
              <a:t>dbt_project.yml</a:t>
            </a:r>
            <a:endParaRPr lang="en-US" dirty="0"/>
          </a:p>
          <a:p>
            <a:r>
              <a:rPr lang="en-US" dirty="0" err="1"/>
              <a:t>schema.yml</a:t>
            </a:r>
            <a:endParaRPr lang="en-US" dirty="0"/>
          </a:p>
          <a:p>
            <a:r>
              <a:rPr lang="en-US" dirty="0" err="1"/>
              <a:t>fct_web_activity</a:t>
            </a:r>
            <a:r>
              <a:rPr lang="en-US" dirty="0"/>
              <a:t> – </a:t>
            </a:r>
            <a:r>
              <a:rPr lang="en-US" i="1" dirty="0"/>
              <a:t>incremental</a:t>
            </a:r>
            <a:r>
              <a:rPr lang="en-US" dirty="0"/>
              <a:t> materialization</a:t>
            </a:r>
          </a:p>
          <a:p>
            <a:r>
              <a:rPr lang="en-US" dirty="0"/>
              <a:t>Analyses: in the DAG but not models</a:t>
            </a:r>
          </a:p>
          <a:p>
            <a:r>
              <a:rPr lang="en-US" dirty="0"/>
              <a:t>Python model: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dim_web_user_behavior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/>
              <a:t>Panda’s built in!</a:t>
            </a:r>
          </a:p>
          <a:p>
            <a:r>
              <a:rPr lang="en-US" dirty="0" err="1"/>
              <a:t>dbt</a:t>
            </a:r>
            <a:r>
              <a:rPr lang="en-US" dirty="0"/>
              <a:t> Cloud: </a:t>
            </a:r>
          </a:p>
          <a:p>
            <a:pPr lvl="1"/>
            <a:r>
              <a:rPr lang="en-US" dirty="0"/>
              <a:t>preview, compile, build, format</a:t>
            </a:r>
          </a:p>
          <a:p>
            <a:pPr lvl="1"/>
            <a:r>
              <a:rPr lang="en-US" dirty="0"/>
              <a:t>DAG</a:t>
            </a:r>
          </a:p>
          <a:p>
            <a:r>
              <a:rPr lang="en-US" dirty="0"/>
              <a:t>Packages: </a:t>
            </a:r>
            <a:r>
              <a:rPr lang="en-US" dirty="0" err="1"/>
              <a:t>db_utils</a:t>
            </a:r>
            <a:r>
              <a:rPr lang="en-US" dirty="0"/>
              <a:t> </a:t>
            </a:r>
            <a:r>
              <a:rPr lang="en-US" i="1" dirty="0"/>
              <a:t>(seriously, don’t write your own)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deps</a:t>
            </a:r>
            <a:r>
              <a:rPr lang="en-US" i="1" dirty="0"/>
              <a:t> downloads and installs </a:t>
            </a:r>
            <a:r>
              <a:rPr lang="en-US" i="1" dirty="0" err="1"/>
              <a:t>dbt</a:t>
            </a:r>
            <a:r>
              <a:rPr lang="en-US" i="1" dirty="0"/>
              <a:t> packages, makes available to your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23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564D-09E3-E302-1F97-F7C36499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Project Tests and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281F3-8922-B79D-A8DD-F34A77BC0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7" y="2578608"/>
            <a:ext cx="11155679" cy="37673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macros/tests/</a:t>
            </a:r>
            <a:r>
              <a:rPr lang="en-US" dirty="0" err="1"/>
              <a:t>test_zip_code_validity.sql</a:t>
            </a:r>
            <a:endParaRPr lang="en-US" dirty="0"/>
          </a:p>
          <a:p>
            <a:pPr lvl="1"/>
            <a:r>
              <a:rPr lang="en-US" dirty="0"/>
              <a:t>reusable test logic </a:t>
            </a:r>
          </a:p>
          <a:p>
            <a:r>
              <a:rPr lang="en-US" dirty="0"/>
              <a:t>tests/</a:t>
            </a:r>
            <a:r>
              <a:rPr lang="en-US" dirty="0" err="1"/>
              <a:t>test_total_amount_check.sql</a:t>
            </a:r>
            <a:endParaRPr lang="en-US" dirty="0"/>
          </a:p>
          <a:p>
            <a:pPr lvl="1"/>
            <a:r>
              <a:rPr lang="en-US" dirty="0"/>
              <a:t>Custom data test/quality check</a:t>
            </a:r>
          </a:p>
          <a:p>
            <a:pPr lvl="1"/>
            <a:r>
              <a:rPr lang="en-US" dirty="0"/>
              <a:t>Not reusable</a:t>
            </a:r>
          </a:p>
          <a:p>
            <a:pPr lvl="1"/>
            <a:r>
              <a:rPr lang="en-US" dirty="0"/>
              <a:t>One or more result rows constitutes a failure</a:t>
            </a:r>
          </a:p>
          <a:p>
            <a:r>
              <a:rPr lang="en-US" dirty="0"/>
              <a:t>Macros/</a:t>
            </a:r>
            <a:r>
              <a:rPr lang="en-US" dirty="0" err="1"/>
              <a:t>is_high_value_order.sql</a:t>
            </a:r>
            <a:endParaRPr lang="en-US" dirty="0"/>
          </a:p>
          <a:p>
            <a:pPr lvl="1"/>
            <a:r>
              <a:rPr lang="en-US" dirty="0"/>
              <a:t>Only runs when called inside </a:t>
            </a:r>
            <a:r>
              <a:rPr lang="en-US" dirty="0" err="1"/>
              <a:t>dbt</a:t>
            </a:r>
            <a:r>
              <a:rPr lang="en-US" dirty="0"/>
              <a:t> code </a:t>
            </a:r>
          </a:p>
          <a:p>
            <a:pPr lvl="1"/>
            <a:r>
              <a:rPr lang="en-US" dirty="0"/>
              <a:t>Acts like a function—can be very useful for testing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dim_sales_order_headers</a:t>
            </a:r>
            <a:endParaRPr lang="en-US" dirty="0"/>
          </a:p>
          <a:p>
            <a:r>
              <a:rPr lang="en-US" dirty="0"/>
              <a:t>Custom tests can be called ad-hoc with: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custom_test_name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8DC5-B555-A7DF-96FF-751E93AF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Appending New Data</a:t>
            </a:r>
          </a:p>
        </p:txBody>
      </p:sp>
      <p:pic>
        <p:nvPicPr>
          <p:cNvPr id="8" name="Content Placeholder 7" descr="A computer screen shot of 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477265B5-756C-18DE-EFF7-F6C76711A5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30" y="1277000"/>
            <a:ext cx="5336770" cy="233319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D84AB8-D972-269E-33E9-C098DE796BD1}"/>
              </a:ext>
            </a:extLst>
          </p:cNvPr>
          <p:cNvPicPr>
            <a:picLocks noGrp="1" noChangeAspect="1"/>
          </p:cNvPicPr>
          <p:nvPr>
            <p:ph sz="half" idx="4"/>
          </p:nvPr>
        </p:nvPicPr>
        <p:blipFill>
          <a:blip r:embed="rId3"/>
          <a:stretch>
            <a:fillRect/>
          </a:stretch>
        </p:blipFill>
        <p:spPr>
          <a:xfrm>
            <a:off x="5934418" y="3731785"/>
            <a:ext cx="5918200" cy="2333193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086B17-3460-885F-00E3-EADECB7B125C}"/>
              </a:ext>
            </a:extLst>
          </p:cNvPr>
          <p:cNvSpPr txBox="1">
            <a:spLocks/>
          </p:cNvSpPr>
          <p:nvPr/>
        </p:nvSpPr>
        <p:spPr>
          <a:xfrm>
            <a:off x="603250" y="2210565"/>
            <a:ext cx="5759450" cy="3767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Do not rebuild </a:t>
            </a:r>
            <a:r>
              <a:rPr lang="en-US" dirty="0" err="1"/>
              <a:t>fct_web_activity</a:t>
            </a:r>
            <a:r>
              <a:rPr lang="en-US" dirty="0"/>
              <a:t> </a:t>
            </a:r>
            <a:r>
              <a:rPr lang="en-US" i="0" dirty="0"/>
              <a:t>on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Change </a:t>
            </a:r>
            <a:r>
              <a:rPr lang="en-US" dirty="0" err="1"/>
              <a:t>stg_web_activity</a:t>
            </a:r>
            <a:r>
              <a:rPr lang="en-US" i="0" dirty="0"/>
              <a:t> to mimic daily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Execute </a:t>
            </a:r>
            <a:r>
              <a:rPr lang="en-US" dirty="0" err="1"/>
              <a:t>fct_web_activity</a:t>
            </a:r>
            <a:r>
              <a:rPr lang="en-US" dirty="0"/>
              <a:t> </a:t>
            </a:r>
            <a:r>
              <a:rPr lang="en-US" i="0" dirty="0"/>
              <a:t>and dependencies: </a:t>
            </a:r>
          </a:p>
          <a:p>
            <a:pPr marL="117475" lvl="1"/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dbt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run --select +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fct_web_activity</a:t>
            </a: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4488" lvl="1" indent="-344488">
              <a:buFont typeface="Arial" panose="020B0604020202020204" pitchFamily="34" charset="0"/>
              <a:buChar char="•"/>
            </a:pPr>
            <a:r>
              <a:rPr lang="en-US" sz="2200" b="0" dirty="0"/>
              <a:t>Model review: </a:t>
            </a:r>
            <a:r>
              <a:rPr lang="en-US" sz="2200" b="0" i="1" dirty="0" err="1"/>
              <a:t>fct_web_activity</a:t>
            </a:r>
            <a:endParaRPr lang="en-US" sz="2200" b="0" i="1" dirty="0"/>
          </a:p>
          <a:p>
            <a:pPr marL="117475" lvl="1"/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4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DD99-389F-27C7-DF8C-6892FCF7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7BB90-4FE3-EFF4-EA8F-36E5F9E9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298442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{% set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 %}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{% set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ref('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raw_customers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 %}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{{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}},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{{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31C03A-43CF-EB2A-15CB-87892FB1D3A7}"/>
              </a:ext>
            </a:extLst>
          </p:cNvPr>
          <p:cNvSpPr txBox="1">
            <a:spLocks/>
          </p:cNvSpPr>
          <p:nvPr/>
        </p:nvSpPr>
        <p:spPr>
          <a:xfrm>
            <a:off x="5543550" y="2578608"/>
            <a:ext cx="6133336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F1AB5E-6D49-9EF2-902D-B70E649F9C9B}"/>
              </a:ext>
            </a:extLst>
          </p:cNvPr>
          <p:cNvSpPr txBox="1">
            <a:spLocks/>
          </p:cNvSpPr>
          <p:nvPr/>
        </p:nvSpPr>
        <p:spPr>
          <a:xfrm>
            <a:off x="5391150" y="2578608"/>
            <a:ext cx="6133336" cy="1837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{% for col in ['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'] %}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{{ col }}{% if not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loop.last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%}, {% endif %}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{%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endfor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%}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{{ ref(‘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stg_customers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 }}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141387-69AF-41D8-AF63-C12774350F30}"/>
              </a:ext>
            </a:extLst>
          </p:cNvPr>
          <p:cNvSpPr/>
          <p:nvPr/>
        </p:nvSpPr>
        <p:spPr>
          <a:xfrm>
            <a:off x="7886700" y="3190875"/>
            <a:ext cx="1009650" cy="37147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6AA29-EB50-159F-5CEF-7B58FE06FAAC}"/>
              </a:ext>
            </a:extLst>
          </p:cNvPr>
          <p:cNvSpPr txBox="1"/>
          <p:nvPr/>
        </p:nvSpPr>
        <p:spPr>
          <a:xfrm>
            <a:off x="3467100" y="4741673"/>
            <a:ext cx="407670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rbel Light" panose="020B0303020204020204" pitchFamily="34" charset="0"/>
              </a:rPr>
              <a:t>{% macro </a:t>
            </a:r>
            <a:r>
              <a:rPr lang="en-US" dirty="0" err="1">
                <a:latin typeface="Corbel Light" panose="020B0303020204020204" pitchFamily="34" charset="0"/>
              </a:rPr>
              <a:t>select_customer_columns</a:t>
            </a:r>
            <a:r>
              <a:rPr lang="en-US" dirty="0">
                <a:latin typeface="Corbel Light" panose="020B0303020204020204" pitchFamily="34" charset="0"/>
              </a:rPr>
              <a:t>() %}</a:t>
            </a:r>
          </a:p>
          <a:p>
            <a:r>
              <a:rPr lang="en-US" dirty="0">
                <a:latin typeface="Corbel Light" panose="020B0303020204020204" pitchFamily="34" charset="0"/>
              </a:rPr>
              <a:t>    </a:t>
            </a:r>
            <a:r>
              <a:rPr lang="en-US" dirty="0" err="1">
                <a:latin typeface="Corbel Light" panose="020B0303020204020204" pitchFamily="34" charset="0"/>
              </a:rPr>
              <a:t>customer_id</a:t>
            </a:r>
            <a:r>
              <a:rPr lang="en-US" dirty="0">
                <a:latin typeface="Corbel Light" panose="020B0303020204020204" pitchFamily="34" charset="0"/>
              </a:rPr>
              <a:t>,</a:t>
            </a:r>
          </a:p>
          <a:p>
            <a:r>
              <a:rPr lang="en-US" dirty="0">
                <a:latin typeface="Corbel Light" panose="020B0303020204020204" pitchFamily="34" charset="0"/>
              </a:rPr>
              <a:t>    </a:t>
            </a:r>
            <a:r>
              <a:rPr lang="en-US" dirty="0" err="1">
                <a:latin typeface="Corbel Light" panose="020B0303020204020204" pitchFamily="34" charset="0"/>
              </a:rPr>
              <a:t>first_name</a:t>
            </a:r>
            <a:r>
              <a:rPr lang="en-US" dirty="0">
                <a:latin typeface="Corbel Light" panose="020B0303020204020204" pitchFamily="34" charset="0"/>
              </a:rPr>
              <a:t>,</a:t>
            </a:r>
          </a:p>
          <a:p>
            <a:r>
              <a:rPr lang="en-US" dirty="0">
                <a:latin typeface="Corbel Light" panose="020B0303020204020204" pitchFamily="34" charset="0"/>
              </a:rPr>
              <a:t>    </a:t>
            </a:r>
            <a:r>
              <a:rPr lang="en-US" dirty="0" err="1">
                <a:latin typeface="Corbel Light" panose="020B0303020204020204" pitchFamily="34" charset="0"/>
              </a:rPr>
              <a:t>last_name</a:t>
            </a:r>
            <a:endParaRPr lang="en-US" dirty="0">
              <a:latin typeface="Corbel Light" panose="020B0303020204020204" pitchFamily="34" charset="0"/>
            </a:endParaRPr>
          </a:p>
          <a:p>
            <a:r>
              <a:rPr lang="en-US" dirty="0">
                <a:latin typeface="Corbel Light" panose="020B0303020204020204" pitchFamily="34" charset="0"/>
              </a:rPr>
              <a:t>{% </a:t>
            </a:r>
            <a:r>
              <a:rPr lang="en-US" dirty="0" err="1">
                <a:latin typeface="Corbel Light" panose="020B0303020204020204" pitchFamily="34" charset="0"/>
              </a:rPr>
              <a:t>endmacro</a:t>
            </a:r>
            <a:r>
              <a:rPr lang="en-US" dirty="0">
                <a:latin typeface="Corbel Light" panose="020B0303020204020204" pitchFamily="34" charset="0"/>
              </a:rPr>
              <a:t> %}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8CD9C-6651-A60F-F695-B7A06263F369}"/>
              </a:ext>
            </a:extLst>
          </p:cNvPr>
          <p:cNvSpPr txBox="1"/>
          <p:nvPr/>
        </p:nvSpPr>
        <p:spPr>
          <a:xfrm>
            <a:off x="7731760" y="4741673"/>
            <a:ext cx="349504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rbel Light" panose="020B0303020204020204" pitchFamily="34" charset="0"/>
              </a:rPr>
              <a:t>select</a:t>
            </a:r>
          </a:p>
          <a:p>
            <a:r>
              <a:rPr lang="en-US" dirty="0">
                <a:latin typeface="Corbel Light" panose="020B0303020204020204" pitchFamily="34" charset="0"/>
              </a:rPr>
              <a:t>    {{ </a:t>
            </a:r>
            <a:r>
              <a:rPr lang="en-US" dirty="0" err="1">
                <a:latin typeface="Corbel Light" panose="020B0303020204020204" pitchFamily="34" charset="0"/>
              </a:rPr>
              <a:t>select_customer_columns</a:t>
            </a:r>
            <a:r>
              <a:rPr lang="en-US" dirty="0">
                <a:latin typeface="Corbel Light" panose="020B0303020204020204" pitchFamily="34" charset="0"/>
              </a:rPr>
              <a:t>() }}</a:t>
            </a:r>
          </a:p>
          <a:p>
            <a:r>
              <a:rPr lang="en-US" dirty="0">
                <a:latin typeface="Corbel Light" panose="020B0303020204020204" pitchFamily="34" charset="0"/>
              </a:rPr>
              <a:t>from {{ ref('</a:t>
            </a:r>
            <a:r>
              <a:rPr lang="en-US" dirty="0" err="1">
                <a:latin typeface="Corbel Light" panose="020B0303020204020204" pitchFamily="34" charset="0"/>
              </a:rPr>
              <a:t>raw_customers</a:t>
            </a:r>
            <a:r>
              <a:rPr lang="en-US" dirty="0">
                <a:latin typeface="Corbel Light" panose="020B0303020204020204" pitchFamily="34" charset="0"/>
              </a:rPr>
              <a:t>') }}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64EAB-EE7C-032C-6DDE-7C1057236E78}"/>
              </a:ext>
            </a:extLst>
          </p:cNvPr>
          <p:cNvSpPr txBox="1"/>
          <p:nvPr/>
        </p:nvSpPr>
        <p:spPr>
          <a:xfrm>
            <a:off x="3467100" y="4436873"/>
            <a:ext cx="407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macros/</a:t>
            </a:r>
            <a:r>
              <a:rPr lang="en-US" sz="1600" dirty="0" err="1"/>
              <a:t>select_customer_columns.sql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34BF0-E42B-A6ED-145B-75B3CA6F8D92}"/>
              </a:ext>
            </a:extLst>
          </p:cNvPr>
          <p:cNvSpPr txBox="1"/>
          <p:nvPr/>
        </p:nvSpPr>
        <p:spPr>
          <a:xfrm>
            <a:off x="7752586" y="4436873"/>
            <a:ext cx="407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models/</a:t>
            </a:r>
            <a:r>
              <a:rPr lang="en-US" sz="1600" dirty="0" err="1"/>
              <a:t>use_macro.sql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367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A501-91F6-97A2-C66D-A0FFFD9A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Should I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83DD6-72CC-CE33-015B-04D5B5001F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is entirely CI/CD capable</a:t>
            </a:r>
          </a:p>
          <a:p>
            <a:r>
              <a:rPr lang="en-US" dirty="0" err="1"/>
              <a:t>dbt</a:t>
            </a:r>
            <a:r>
              <a:rPr lang="en-US" dirty="0"/>
              <a:t> Cloud has jobs and a scheduler (or Airflow?)</a:t>
            </a:r>
          </a:p>
          <a:p>
            <a:r>
              <a:rPr lang="en-US" dirty="0"/>
              <a:t>“</a:t>
            </a:r>
            <a:r>
              <a:rPr lang="en-US" dirty="0" err="1"/>
              <a:t>dbt</a:t>
            </a:r>
            <a:r>
              <a:rPr lang="en-US" dirty="0"/>
              <a:t> Core” is a local install of </a:t>
            </a:r>
            <a:r>
              <a:rPr lang="en-US" dirty="0" err="1"/>
              <a:t>dbt</a:t>
            </a:r>
            <a:r>
              <a:rPr lang="en-US" dirty="0"/>
              <a:t>, runs locally</a:t>
            </a:r>
          </a:p>
          <a:p>
            <a:r>
              <a:rPr lang="en-US" dirty="0"/>
              <a:t>The DAG is a highly useful tool and has cool viewing functions that can be applied to executions, testing, and more</a:t>
            </a:r>
          </a:p>
          <a:p>
            <a:r>
              <a:rPr lang="en-US" dirty="0" err="1"/>
              <a:t>dbt</a:t>
            </a:r>
            <a:r>
              <a:rPr lang="en-US" dirty="0"/>
              <a:t> “snapshots” are used for SCD’s (not </a:t>
            </a:r>
            <a:r>
              <a:rPr lang="en-US" dirty="0" err="1"/>
              <a:t>demo’d</a:t>
            </a:r>
            <a:r>
              <a:rPr lang="en-US" dirty="0"/>
              <a:t>)</a:t>
            </a:r>
          </a:p>
          <a:p>
            <a:r>
              <a:rPr lang="en-US" dirty="0" err="1"/>
              <a:t>dbt</a:t>
            </a:r>
            <a:r>
              <a:rPr lang="en-US" dirty="0"/>
              <a:t> </a:t>
            </a:r>
            <a:r>
              <a:rPr lang="en-US" dirty="0" err="1"/>
              <a:t>cte</a:t>
            </a:r>
            <a:r>
              <a:rPr lang="en-US" dirty="0"/>
              <a:t> alias’s have a naming convention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18810-8E4B-AF34-AE42-9263AF71F1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is platform agnostic!  Changing from Snowflake to GCP requires no code changes and only a single configuration.</a:t>
            </a:r>
          </a:p>
          <a:p>
            <a:r>
              <a:rPr lang="en-US" dirty="0" err="1"/>
              <a:t>dbt</a:t>
            </a:r>
            <a:r>
              <a:rPr lang="en-US" dirty="0"/>
              <a:t> can materialize any EDW, er, “model” such as Kimball, Inmon, </a:t>
            </a:r>
            <a:r>
              <a:rPr lang="en-US" dirty="0" err="1"/>
              <a:t>DataVault</a:t>
            </a:r>
            <a:r>
              <a:rPr lang="en-US" dirty="0"/>
              <a:t>, etc.</a:t>
            </a:r>
          </a:p>
          <a:p>
            <a:r>
              <a:rPr lang="en-US" dirty="0"/>
              <a:t>unit testing available (not shown)</a:t>
            </a:r>
          </a:p>
          <a:p>
            <a:r>
              <a:rPr lang="en-US" dirty="0"/>
              <a:t>Tests called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build </a:t>
            </a:r>
            <a:r>
              <a:rPr lang="en-US" dirty="0"/>
              <a:t>will be executed </a:t>
            </a:r>
            <a:r>
              <a:rPr lang="en-US" u="sng" dirty="0"/>
              <a:t>before</a:t>
            </a:r>
            <a:r>
              <a:rPr lang="en-US" dirty="0"/>
              <a:t> the model itself is executed.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65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6E3EB-9072-118A-9FC8-BD7CD5D2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dbt for Beginners: A Modern Approach to Data Transformation </a:t>
            </a:r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C464-B26D-0E4B-499E-ACD4DA6D8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304288"/>
            <a:ext cx="6821424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Presented by Eric Bragas, Sr.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500" dirty="0">
                <a:latin typeface="Arial" panose="020B0604020202020204" pitchFamily="34" charset="0"/>
              </a:rPr>
              <a:t>Eric Bragas, Sr. first met SQL Server during the SQL 7 era—back when Y2K was a real concern and backups involved actual tapes. It was the start of a long, meaningful relationship built on </a:t>
            </a:r>
            <a:r>
              <a:rPr lang="en-US" altLang="en-US" sz="1500" dirty="0">
                <a:latin typeface="Arial Unicode MS"/>
              </a:rPr>
              <a:t>F5</a:t>
            </a:r>
            <a:r>
              <a:rPr lang="en-US" altLang="en-US" sz="1500" dirty="0"/>
              <a:t>, temp tables, and just the right amount of indexing. But over time, Eric’s heart drifted to the cloud. Now he's embracing </a:t>
            </a:r>
            <a:r>
              <a:rPr lang="en-US" altLang="en-US" sz="1500" dirty="0" err="1"/>
              <a:t>dbt</a:t>
            </a:r>
            <a:r>
              <a:rPr lang="en-US" altLang="en-US" sz="1500" dirty="0"/>
              <a:t> and modern data workflows—not because SQL Server broke his heart, but because he’s chasing something a little more... scalable. </a:t>
            </a:r>
            <a:endParaRPr lang="en-US" altLang="en-US" sz="1500" dirty="0"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Slide deck and demo </a:t>
            </a:r>
            <a:r>
              <a:rPr lang="en-US" sz="1500" dirty="0" err="1"/>
              <a:t>dbt</a:t>
            </a:r>
            <a:r>
              <a:rPr lang="en-US" sz="1500" dirty="0"/>
              <a:t> project: </a:t>
            </a:r>
            <a:r>
              <a:rPr lang="en-US" sz="1500" dirty="0">
                <a:hlinkClick r:id="rId2"/>
              </a:rPr>
              <a:t>github.com/</a:t>
            </a:r>
            <a:r>
              <a:rPr lang="en-US" sz="1500" dirty="0" err="1">
                <a:hlinkClick r:id="rId2"/>
              </a:rPr>
              <a:t>SQLLead</a:t>
            </a:r>
            <a:r>
              <a:rPr lang="en-US" sz="1500" dirty="0">
                <a:hlinkClick r:id="rId2"/>
              </a:rPr>
              <a:t>/</a:t>
            </a:r>
            <a:r>
              <a:rPr lang="en-US" sz="1500" dirty="0" err="1">
                <a:hlinkClick r:id="rId2"/>
              </a:rPr>
              <a:t>dbt_for_beginners</a:t>
            </a:r>
            <a:endParaRPr lang="en-US" sz="15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Contact Eric for questions, advice, or service at </a:t>
            </a:r>
            <a:r>
              <a:rPr lang="en-US" sz="1500" dirty="0">
                <a:hlinkClick r:id="rId3"/>
              </a:rPr>
              <a:t>linkedin.com/in/</a:t>
            </a:r>
            <a:r>
              <a:rPr lang="en-US" sz="1500" dirty="0" err="1">
                <a:hlinkClick r:id="rId3"/>
              </a:rPr>
              <a:t>ericbragas</a:t>
            </a:r>
            <a:r>
              <a:rPr lang="en-US" sz="1500" dirty="0">
                <a:hlinkClick r:id="rId3"/>
              </a:rPr>
              <a:t>/</a:t>
            </a:r>
            <a:endParaRPr lang="en-US" sz="1500" dirty="0"/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</p:txBody>
      </p:sp>
      <p:pic>
        <p:nvPicPr>
          <p:cNvPr id="1031" name="Picture 7" descr="Generated image">
            <a:extLst>
              <a:ext uri="{FF2B5EF4-FFF2-40B4-BE49-F238E27FC236}">
                <a16:creationId xmlns:a16="http://schemas.microsoft.com/office/drawing/2014/main" id="{1E416231-9596-796D-5FB5-0D1312716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1" b="-4"/>
          <a:stretch>
            <a:fillRect/>
          </a:stretch>
        </p:blipFill>
        <p:spPr bwMode="auto">
          <a:xfrm>
            <a:off x="7927040" y="2687235"/>
            <a:ext cx="3354077" cy="344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47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Freeform: Shape 208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82" name="Rectangle 208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6D4EA-2869-91D8-9F99-B1D5AA8C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  Questions?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240371D-753E-B4D4-0834-D9FBF166B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1382" y="2168434"/>
            <a:ext cx="3916313" cy="39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38A32-EBDB-AEE4-0497-C7C1DE0C2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07224" y="1088136"/>
            <a:ext cx="4160520" cy="5257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Resources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dbt</a:t>
            </a:r>
            <a:r>
              <a:rPr lang="en-US" sz="1400" dirty="0"/>
              <a:t> videos: </a:t>
            </a:r>
            <a:r>
              <a:rPr lang="en-US" sz="1400" dirty="0">
                <a:hlinkClick r:id="rId3"/>
              </a:rPr>
              <a:t>https://learn.getdbt.com/learn/dashboard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What is Jinja? </a:t>
            </a:r>
            <a:r>
              <a:rPr lang="en-US" sz="1400" dirty="0">
                <a:hlinkClick r:id="rId4"/>
              </a:rPr>
              <a:t>https://pushmetrics.io/learn/jinja/what-is-jinja/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err="1">
                <a:hlinkClick r:id="rId5"/>
              </a:rPr>
              <a:t>Quickstart</a:t>
            </a:r>
            <a:r>
              <a:rPr lang="en-US" sz="1400" dirty="0">
                <a:hlinkClick r:id="rId5"/>
              </a:rPr>
              <a:t> for the </a:t>
            </a:r>
            <a:r>
              <a:rPr lang="en-US" sz="1400" dirty="0" err="1">
                <a:hlinkClick r:id="rId5"/>
              </a:rPr>
              <a:t>dbt</a:t>
            </a:r>
            <a:r>
              <a:rPr lang="en-US" sz="1400" dirty="0">
                <a:hlinkClick r:id="rId5"/>
              </a:rPr>
              <a:t> Cloud Layer with Snowflake</a:t>
            </a:r>
            <a:endParaRPr lang="en-US" sz="1400" dirty="0"/>
          </a:p>
          <a:p>
            <a:pPr marL="0"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All learning was free!  Try it!!!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Set up </a:t>
            </a:r>
            <a:r>
              <a:rPr lang="en-US" sz="1400" dirty="0">
                <a:hlinkClick r:id="rId6"/>
              </a:rPr>
              <a:t>Snowflake 30-day trial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Sign up for </a:t>
            </a:r>
            <a:r>
              <a:rPr lang="en-US" sz="1400" dirty="0" err="1">
                <a:hlinkClick r:id="rId7"/>
              </a:rPr>
              <a:t>dbt</a:t>
            </a:r>
            <a:r>
              <a:rPr lang="en-US" sz="1400" dirty="0">
                <a:hlinkClick r:id="rId7"/>
              </a:rPr>
              <a:t> Cloud</a:t>
            </a:r>
            <a:r>
              <a:rPr lang="en-US" sz="1400" dirty="0"/>
              <a:t> (no expiration!)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>
              <a:lnSpc>
                <a:spcPct val="100000"/>
              </a:lnSpc>
            </a:pPr>
            <a:r>
              <a:rPr lang="en-US" sz="1400" dirty="0"/>
              <a:t>Eric loves helping people and loves “talking shop!”  Call on me* for advice, assistance with </a:t>
            </a:r>
            <a:r>
              <a:rPr lang="en-US" sz="1400" dirty="0" err="1"/>
              <a:t>dbt</a:t>
            </a:r>
            <a:r>
              <a:rPr lang="en-US" sz="1400" dirty="0"/>
              <a:t>-to-Snowflake configuration, SQL Server, or a hair-brained, half-baked idea!  </a:t>
            </a:r>
          </a:p>
          <a:p>
            <a:pPr marL="0">
              <a:lnSpc>
                <a:spcPct val="100000"/>
              </a:lnSpc>
            </a:pPr>
            <a:r>
              <a:rPr lang="en-US" sz="1400" dirty="0"/>
              <a:t>* For really difficult questions, lob them over to Eric Bragas, Jr., he loves that kind of stuff.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  <a:p>
            <a:pPr lvl="1"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854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F36E-87D8-0626-70F4-183040550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4F0A9-1162-CC91-8659-417E7AA8F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Fatigue Icon Images – Browse 34,426 Stock Photos, Vectors, and Video |  Adobe Stock">
            <a:extLst>
              <a:ext uri="{FF2B5EF4-FFF2-40B4-BE49-F238E27FC236}">
                <a16:creationId xmlns:a16="http://schemas.microsoft.com/office/drawing/2014/main" id="{B6F50A86-9718-93DD-D52E-1BC16454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5"/>
          <a:stretch>
            <a:fillRect/>
          </a:stretch>
        </p:blipFill>
        <p:spPr bwMode="auto">
          <a:xfrm>
            <a:off x="7730019" y="2299390"/>
            <a:ext cx="3941064" cy="404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8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0C694-EE63-99B9-5C05-E814567F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040892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dbt</a:t>
            </a:r>
            <a:r>
              <a:rPr lang="en-US" dirty="0"/>
              <a:t>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00401-F115-5C05-A737-9D18E2D7D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4750" y="2313337"/>
            <a:ext cx="4366514" cy="1088136"/>
          </a:xfrm>
        </p:spPr>
        <p:txBody>
          <a:bodyPr/>
          <a:lstStyle/>
          <a:p>
            <a:r>
              <a:rPr lang="en-US" dirty="0"/>
              <a:t>…and why should I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D0B85-1A3D-7ECF-0DF0-BF1FA7D291E3}"/>
              </a:ext>
            </a:extLst>
          </p:cNvPr>
          <p:cNvSpPr txBox="1"/>
          <p:nvPr/>
        </p:nvSpPr>
        <p:spPr>
          <a:xfrm>
            <a:off x="5780233" y="678954"/>
            <a:ext cx="58905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dbt</a:t>
            </a:r>
            <a:r>
              <a:rPr lang="en-US" dirty="0"/>
              <a:t> = “Data Build Tool”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“T” in ELT (Extraction =&gt; Load =&gt; Transformation)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SSIS for the cloud—but with Git, tests, docs, and SQL at the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SQL (or Python) to build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Jinja within SQL for logic, macros, and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tracks dependencies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24D3E6F-221E-422C-66B7-DAA265440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08434"/>
              </p:ext>
            </p:extLst>
          </p:nvPr>
        </p:nvGraphicFramePr>
        <p:xfrm>
          <a:off x="5873750" y="3120406"/>
          <a:ext cx="5461000" cy="2676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555500062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35607346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Old Way in SQL Server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dbt</a:t>
                      </a:r>
                      <a:r>
                        <a:rPr lang="en-US" sz="1400" u="none" strike="noStrike" dirty="0">
                          <a:effectLst/>
                        </a:rPr>
                        <a:t> Equivalent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844862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Manually building &amp; tracking views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Modular SQL files with automatic DAGs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13876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SSIS packages or job steps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One-line dbt run + full dependency graph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625461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Writing inline docs or spreadsheets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Auto-generated docs with column descriptions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37112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Maintaining logic in stored procs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Declarative SQL files + test coverage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95704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Scheduled Agent jobs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GitHub Actions or </a:t>
                      </a:r>
                      <a:r>
                        <a:rPr lang="en-US" sz="1400" u="none" strike="noStrike" dirty="0" err="1">
                          <a:effectLst/>
                        </a:rPr>
                        <a:t>dbt</a:t>
                      </a:r>
                      <a:r>
                        <a:rPr lang="en-US" sz="1400" u="none" strike="noStrike" dirty="0">
                          <a:effectLst/>
                        </a:rPr>
                        <a:t> Cloud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38869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Code reviews by diffing .sql files manually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Git versioning, PR reviews, CI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6102826"/>
                  </a:ext>
                </a:extLst>
              </a:tr>
            </a:tbl>
          </a:graphicData>
        </a:graphic>
      </p:graphicFrame>
      <p:pic>
        <p:nvPicPr>
          <p:cNvPr id="2050" name="Picture 2" descr="1,100+ Eccentric Nerd Student Stock Photos, Pictures &amp; Royalty-Free Images  - iStock">
            <a:extLst>
              <a:ext uri="{FF2B5EF4-FFF2-40B4-BE49-F238E27FC236}">
                <a16:creationId xmlns:a16="http://schemas.microsoft.com/office/drawing/2014/main" id="{F14CEAF6-632B-FD00-9E87-0B444ED62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58" y="3401473"/>
            <a:ext cx="3858768" cy="257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93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2" name="Rectangle 31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388BC-F821-6976-A241-61A8A751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>
            <a:normAutofit/>
          </a:bodyPr>
          <a:lstStyle/>
          <a:p>
            <a:r>
              <a:rPr lang="en-US" dirty="0"/>
              <a:t>How Does </a:t>
            </a:r>
            <a:r>
              <a:rPr lang="en-US" dirty="0" err="1"/>
              <a:t>dbt</a:t>
            </a:r>
            <a:r>
              <a:rPr lang="en-US" dirty="0"/>
              <a:t> Work?</a:t>
            </a:r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D200A-A8BD-77DF-8ECF-9E08ABD5C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203450"/>
            <a:ext cx="6300216" cy="41424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dbt</a:t>
            </a:r>
            <a:r>
              <a:rPr lang="en-US" dirty="0"/>
              <a:t> is a command-line tool (or Cloud service) that reads your project files — mostly .</a:t>
            </a:r>
            <a:r>
              <a:rPr lang="en-US" dirty="0" err="1"/>
              <a:t>sql</a:t>
            </a:r>
            <a:r>
              <a:rPr lang="en-US" dirty="0"/>
              <a:t> models and .</a:t>
            </a:r>
            <a:r>
              <a:rPr lang="en-US" dirty="0" err="1"/>
              <a:t>yml</a:t>
            </a:r>
            <a:r>
              <a:rPr lang="en-US" dirty="0"/>
              <a:t> configs — and uses that to generate and run SQL inside your data warehouse.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Reads .</a:t>
            </a:r>
            <a:r>
              <a:rPr lang="en-US" dirty="0" err="1"/>
              <a:t>yml</a:t>
            </a:r>
            <a:r>
              <a:rPr lang="en-US" dirty="0"/>
              <a:t> files to understand your sources, tests, model settings, and documentation.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Reads your .</a:t>
            </a:r>
            <a:r>
              <a:rPr lang="en-US" dirty="0" err="1"/>
              <a:t>sql</a:t>
            </a:r>
            <a:r>
              <a:rPr lang="en-US" dirty="0"/>
              <a:t> and .</a:t>
            </a:r>
            <a:r>
              <a:rPr lang="en-US" dirty="0" err="1"/>
              <a:t>py</a:t>
            </a:r>
            <a:r>
              <a:rPr lang="en-US" dirty="0"/>
              <a:t> models to determine what objects to build and how they depend on each other.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Builds a DAG (dependency graph) of models, based on how they reference each other using </a:t>
            </a:r>
            <a:r>
              <a:rPr lang="en-US" i="1" dirty="0"/>
              <a:t>{{ ref() }}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Compiles the SQL using Jinja (like a template engine).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Executes that SQL in the warehouse (e.g., Snowflake), creating tables/views in the correct order.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2B1D5-F620-7F03-501D-BE1B2F07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9" r="2" b="1657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6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99D7C-1075-E0CE-9FC9-F6AAA8CB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From SQL Server Monolith to </a:t>
            </a:r>
            <a:br>
              <a:rPr lang="en-US" sz="3400"/>
            </a:br>
            <a:r>
              <a:rPr lang="en-US" sz="3400"/>
              <a:t>dbt Modularity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C1D5-2C47-3E33-CD0A-D2D667956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en-US" dirty="0"/>
              <a:t>SQL Server: logic, data, jobs, and scheduling </a:t>
            </a:r>
            <a:r>
              <a:rPr lang="en-US" i="1" dirty="0"/>
              <a:t>all in one place</a:t>
            </a:r>
          </a:p>
          <a:p>
            <a:r>
              <a:rPr lang="en-US" dirty="0" err="1"/>
              <a:t>dbt</a:t>
            </a:r>
            <a:r>
              <a:rPr lang="en-US" dirty="0"/>
              <a:t>: logic and orchestration live in code </a:t>
            </a:r>
            <a:r>
              <a:rPr lang="en-US" i="1" dirty="0"/>
              <a:t>outside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80100-677D-597E-8777-576E2AF9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37" r="-2" b="-2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7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35662-D506-036C-7CB3-57B1DC84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err="1"/>
              <a:t>dbt</a:t>
            </a:r>
            <a:r>
              <a:rPr lang="en-US" dirty="0"/>
              <a:t> Uses SQL Differently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F7A80-0DBA-D18A-FAAF-589C9035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8" y="2453765"/>
            <a:ext cx="5639091" cy="37640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9C19E-D8BB-E4F9-F3DB-7B0A85406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104" y="2304288"/>
            <a:ext cx="5129784" cy="4050792"/>
          </a:xfrm>
        </p:spPr>
        <p:txBody>
          <a:bodyPr>
            <a:normAutofit/>
          </a:bodyPr>
          <a:lstStyle/>
          <a:p>
            <a:r>
              <a:rPr lang="en-US" dirty="0"/>
              <a:t>You only write SELECT statements (no DML or DDL)</a:t>
            </a:r>
          </a:p>
          <a:p>
            <a:r>
              <a:rPr lang="en-US" dirty="0" err="1"/>
              <a:t>dbt</a:t>
            </a:r>
            <a:r>
              <a:rPr lang="en-US" dirty="0"/>
              <a:t> materializes the result as a view or table</a:t>
            </a:r>
          </a:p>
          <a:p>
            <a:r>
              <a:rPr lang="en-US" dirty="0"/>
              <a:t>Models can reference each other using </a:t>
            </a:r>
            <a:r>
              <a:rPr lang="en-US" i="1" dirty="0"/>
              <a:t>{{ ref() }} </a:t>
            </a:r>
            <a:r>
              <a:rPr lang="en-US" dirty="0"/>
              <a:t>and sources using </a:t>
            </a:r>
            <a:r>
              <a:rPr lang="en-US" i="1" dirty="0"/>
              <a:t>{{ source() }}</a:t>
            </a:r>
          </a:p>
          <a:p>
            <a:r>
              <a:rPr lang="en-US" dirty="0"/>
              <a:t>It’s set-based transformation with repeatable outcomes</a:t>
            </a:r>
          </a:p>
        </p:txBody>
      </p:sp>
    </p:spTree>
    <p:extLst>
      <p:ext uri="{BB962C8B-B14F-4D97-AF65-F5344CB8AC3E}">
        <p14:creationId xmlns:p14="http://schemas.microsoft.com/office/powerpoint/2010/main" val="293955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C245F-EFA5-7130-3C9E-DBD29393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Anatomy: What’s in a dbt Project?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E26A33-EB54-D39A-B33B-654A4187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17" y="508090"/>
            <a:ext cx="3021122" cy="583791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C546A-D71B-892F-2A8E-8E7957F06F47}"/>
              </a:ext>
            </a:extLst>
          </p:cNvPr>
          <p:cNvSpPr txBox="1">
            <a:spLocks/>
          </p:cNvSpPr>
          <p:nvPr/>
        </p:nvSpPr>
        <p:spPr>
          <a:xfrm>
            <a:off x="6153912" y="2578608"/>
            <a:ext cx="5513832" cy="3767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analyses/</a:t>
            </a:r>
            <a:r>
              <a:rPr lang="en-US" dirty="0"/>
              <a:t> - SQL files for manual execution only</a:t>
            </a:r>
          </a:p>
          <a:p>
            <a:r>
              <a:rPr lang="en-US" i="1" dirty="0" err="1"/>
              <a:t>dbt_packages</a:t>
            </a:r>
            <a:r>
              <a:rPr lang="en-US" i="1" dirty="0"/>
              <a:t>/</a:t>
            </a:r>
            <a:r>
              <a:rPr lang="en-US" dirty="0"/>
              <a:t> - imported functionality</a:t>
            </a:r>
          </a:p>
          <a:p>
            <a:r>
              <a:rPr lang="en-US" i="1" dirty="0"/>
              <a:t>macros/</a:t>
            </a:r>
            <a:r>
              <a:rPr lang="en-US" dirty="0"/>
              <a:t> - Jinja-based logic helpers (like SQL functions)</a:t>
            </a:r>
          </a:p>
          <a:p>
            <a:r>
              <a:rPr lang="en-US" i="1" dirty="0"/>
              <a:t>models/</a:t>
            </a:r>
            <a:r>
              <a:rPr lang="en-US" dirty="0"/>
              <a:t> - SQL and PY queries</a:t>
            </a:r>
          </a:p>
          <a:p>
            <a:r>
              <a:rPr lang="en-US" i="1" dirty="0"/>
              <a:t>seeds/</a:t>
            </a:r>
            <a:r>
              <a:rPr lang="en-US" dirty="0"/>
              <a:t> - small flat files for source usage</a:t>
            </a:r>
          </a:p>
          <a:p>
            <a:r>
              <a:rPr lang="en-US" i="1" dirty="0"/>
              <a:t>snapshots/</a:t>
            </a:r>
            <a:r>
              <a:rPr lang="en-US" dirty="0"/>
              <a:t> - SCD changes</a:t>
            </a:r>
          </a:p>
          <a:p>
            <a:r>
              <a:rPr lang="en-US" i="1" dirty="0"/>
              <a:t>target/ </a:t>
            </a:r>
            <a:r>
              <a:rPr lang="en-US" dirty="0"/>
              <a:t>- compiled SQL</a:t>
            </a:r>
          </a:p>
          <a:p>
            <a:r>
              <a:rPr lang="en-US" i="1" dirty="0"/>
              <a:t>tests/</a:t>
            </a:r>
            <a:r>
              <a:rPr lang="en-US" dirty="0"/>
              <a:t> - (guess!)</a:t>
            </a:r>
          </a:p>
          <a:p>
            <a:r>
              <a:rPr lang="en-US" i="1" dirty="0" err="1"/>
              <a:t>dbt_project.yml</a:t>
            </a:r>
            <a:r>
              <a:rPr lang="en-US" dirty="0"/>
              <a:t> - the project’s global config</a:t>
            </a:r>
          </a:p>
          <a:p>
            <a:r>
              <a:rPr lang="en-US" i="1" dirty="0" err="1"/>
              <a:t>packages.yml</a:t>
            </a:r>
            <a:r>
              <a:rPr lang="en-US" dirty="0"/>
              <a:t> – packages to import for functionality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Freeform: Shape 208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3" name="Freeform: Shape 208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85" name="Rectangle 208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C36C7-A22A-20CB-1B55-8C9D3C50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chemeClr val="tx2"/>
                </a:solidFill>
              </a:rPr>
              <a:t>The dbt Workflow (for SQL Server Folks)</a:t>
            </a:r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A7CBB2C-6D51-C576-338F-1479D434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51" y="657369"/>
            <a:ext cx="3272455" cy="5642166"/>
          </a:xfrm>
          <a:prstGeom prst="rect">
            <a:avLst/>
          </a:prstGeom>
        </p:spPr>
      </p:pic>
      <p:sp>
        <p:nvSpPr>
          <p:cNvPr id="2089" name="Rectangle 2088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93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655E-10EA-E35B-3747-ADB0294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You Don’t Know Yet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9DBCE-B764-B01C-85C3-ACB55701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044700"/>
            <a:ext cx="5166360" cy="658368"/>
          </a:xfrm>
        </p:spPr>
        <p:txBody>
          <a:bodyPr/>
          <a:lstStyle/>
          <a:p>
            <a:r>
              <a:rPr lang="en-US" dirty="0"/>
              <a:t>ChatGPT says…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F520C-64E4-F855-99FB-A0A3C6B25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7" y="2703068"/>
            <a:ext cx="5371593" cy="3642868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i="1" dirty="0"/>
              <a:t>ref()</a:t>
            </a:r>
            <a:r>
              <a:rPr lang="en-US" dirty="0"/>
              <a:t> = safe way to refer to other models</a:t>
            </a:r>
          </a:p>
          <a:p>
            <a:pPr marL="285750" indent="-285750"/>
            <a:r>
              <a:rPr lang="en-US" dirty="0"/>
              <a:t>Jinja = templating layer inside SQL</a:t>
            </a:r>
          </a:p>
          <a:p>
            <a:pPr marL="285750" indent="-285750"/>
            <a:r>
              <a:rPr lang="en-US" dirty="0"/>
              <a:t>Materializations: table, view, incremental</a:t>
            </a:r>
          </a:p>
          <a:p>
            <a:pPr marL="285750" indent="-285750"/>
            <a:r>
              <a:rPr lang="en-US" dirty="0"/>
              <a:t>built in tests: simple YAML checks for quality</a:t>
            </a:r>
          </a:p>
          <a:p>
            <a:pPr marL="285750" indent="-285750"/>
            <a:r>
              <a:rPr lang="en-US" dirty="0" err="1"/>
              <a:t>dbt</a:t>
            </a:r>
            <a:r>
              <a:rPr lang="en-US" dirty="0"/>
              <a:t> Docs: auto-generated lineage + descriptions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C1CE0-988F-E197-2BA9-B61969DDA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044700"/>
            <a:ext cx="5590032" cy="658368"/>
          </a:xfrm>
        </p:spPr>
        <p:txBody>
          <a:bodyPr/>
          <a:lstStyle/>
          <a:p>
            <a:r>
              <a:rPr lang="en-US" dirty="0"/>
              <a:t>Eric says…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A4D90-8ADB-0423-7715-7200F335D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81700" y="2703068"/>
            <a:ext cx="5704332" cy="3642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mind shift is necessary!  Forget about coding:</a:t>
            </a:r>
          </a:p>
          <a:p>
            <a:pPr lvl="1"/>
            <a:r>
              <a:rPr lang="en-US" dirty="0"/>
              <a:t>inserts, updates, deletes, drops, merges, temp tables, etc.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checkpoints, job dependencies, </a:t>
            </a:r>
            <a:br>
              <a:rPr lang="en-US" dirty="0"/>
            </a:br>
            <a:r>
              <a:rPr lang="en-US" dirty="0"/>
              <a:t>create objects…</a:t>
            </a:r>
          </a:p>
          <a:p>
            <a:r>
              <a:rPr lang="en-US" dirty="0"/>
              <a:t>And think about:</a:t>
            </a:r>
          </a:p>
          <a:p>
            <a:pPr lvl="1"/>
            <a:r>
              <a:rPr lang="en-US" dirty="0"/>
              <a:t>just the SELECT query</a:t>
            </a:r>
          </a:p>
          <a:p>
            <a:pPr lvl="1"/>
            <a:r>
              <a:rPr lang="en-US" dirty="0"/>
              <a:t>using more CTE’s than ever previously imagined</a:t>
            </a:r>
          </a:p>
          <a:p>
            <a:pPr lvl="1"/>
            <a:r>
              <a:rPr lang="en-US" dirty="0"/>
              <a:t>what constitutes truly “dynamic” SQL</a:t>
            </a:r>
          </a:p>
          <a:p>
            <a:pPr lvl="1"/>
            <a:r>
              <a:rPr lang="en-US" dirty="0"/>
              <a:t>lowercase everything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65DFD-90AA-6912-7BB9-E797E50E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237" y="3347579"/>
            <a:ext cx="1457463" cy="180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702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3441</TotalTime>
  <Words>1874</Words>
  <Application>Microsoft Office PowerPoint</Application>
  <PresentationFormat>Widescreen</PresentationFormat>
  <Paragraphs>228</Paragraphs>
  <Slides>21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Aptos Narrow</vt:lpstr>
      <vt:lpstr>Arial</vt:lpstr>
      <vt:lpstr>Arial Unicode MS</vt:lpstr>
      <vt:lpstr>Bierstadt</vt:lpstr>
      <vt:lpstr>Corbel Light</vt:lpstr>
      <vt:lpstr>Courier New</vt:lpstr>
      <vt:lpstr>Neue Haas Grotesk Text Pro</vt:lpstr>
      <vt:lpstr>Wingdings</vt:lpstr>
      <vt:lpstr>GestaltVTI</vt:lpstr>
      <vt:lpstr>dbt for Beginners</vt:lpstr>
      <vt:lpstr>dbt for Beginners: A Modern Approach to Data Transformation </vt:lpstr>
      <vt:lpstr>What is dbt? </vt:lpstr>
      <vt:lpstr>How Does dbt Work?</vt:lpstr>
      <vt:lpstr>From SQL Server Monolith to  dbt Modularity</vt:lpstr>
      <vt:lpstr>How dbt Uses SQL Differently</vt:lpstr>
      <vt:lpstr>Project Anatomy: What’s in a dbt Project?</vt:lpstr>
      <vt:lpstr>The dbt Workflow (for SQL Server Folks)</vt:lpstr>
      <vt:lpstr>Key Concepts You Don’t Know Yet</vt:lpstr>
      <vt:lpstr>How dbt Fits into a Modern Stack</vt:lpstr>
      <vt:lpstr>SQL Server vs dbt: What Carries Over?</vt:lpstr>
      <vt:lpstr>General dbt Commands</vt:lpstr>
      <vt:lpstr>Get On With the Demo!!!</vt:lpstr>
      <vt:lpstr>Uhhh…What Just Happened?</vt:lpstr>
      <vt:lpstr>More dbt</vt:lpstr>
      <vt:lpstr>dbt Project Tests and Macros</vt:lpstr>
      <vt:lpstr>Appending New Data</vt:lpstr>
      <vt:lpstr>Jinja Examples</vt:lpstr>
      <vt:lpstr>What Else Should I Know?</vt:lpstr>
      <vt:lpstr>Thank you! 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Bragas</dc:creator>
  <cp:lastModifiedBy>Eric Bragas</cp:lastModifiedBy>
  <cp:revision>2</cp:revision>
  <dcterms:created xsi:type="dcterms:W3CDTF">2025-05-25T05:30:43Z</dcterms:created>
  <dcterms:modified xsi:type="dcterms:W3CDTF">2025-06-04T03:48:18Z</dcterms:modified>
</cp:coreProperties>
</file>